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86" r:id="rId2"/>
    <p:sldId id="287" r:id="rId3"/>
    <p:sldId id="299" r:id="rId4"/>
    <p:sldId id="288" r:id="rId5"/>
    <p:sldId id="300" r:id="rId6"/>
    <p:sldId id="289" r:id="rId7"/>
    <p:sldId id="301" r:id="rId8"/>
    <p:sldId id="290" r:id="rId9"/>
    <p:sldId id="302" r:id="rId10"/>
    <p:sldId id="291" r:id="rId11"/>
    <p:sldId id="303" r:id="rId12"/>
    <p:sldId id="292" r:id="rId13"/>
    <p:sldId id="304" r:id="rId14"/>
    <p:sldId id="293" r:id="rId15"/>
    <p:sldId id="305" r:id="rId16"/>
    <p:sldId id="294" r:id="rId17"/>
    <p:sldId id="306" r:id="rId18"/>
    <p:sldId id="295" r:id="rId19"/>
    <p:sldId id="307" r:id="rId20"/>
    <p:sldId id="296" r:id="rId21"/>
    <p:sldId id="308" r:id="rId22"/>
    <p:sldId id="297" r:id="rId23"/>
    <p:sldId id="309" r:id="rId24"/>
    <p:sldId id="298" r:id="rId25"/>
    <p:sldId id="310" r:id="rId26"/>
    <p:sldId id="311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gGTnuIPbyQyBRF6FCRY4WXjNrB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41D2F3-1122-4108-B081-458F6529B0B1}">
  <a:tblStyle styleId="{9D41D2F3-1122-4108-B081-458F6529B0B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D74C23F-920A-41C5-9DF7-5F6BB57F9766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2" name="Google Shape;3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551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946734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521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 b="1">
              <a:solidFill>
                <a:srgbClr val="8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 b="1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46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32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718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633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60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039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80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383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31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7" descr="Waterfall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7"/>
          <p:cNvSpPr txBox="1">
            <a:spLocks noGrp="1"/>
          </p:cNvSpPr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body" idx="1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0"/>
          <p:cNvSpPr txBox="1">
            <a:spLocks noGrp="1"/>
          </p:cNvSpPr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6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24" name="Google Shape;124;p63"/>
          <p:cNvSpPr txBox="1">
            <a:spLocks noGrp="1"/>
          </p:cNvSpPr>
          <p:nvPr>
            <p:ph type="body" idx="1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5" name="Google Shape;125;p6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Skew">
  <p:cSld name="TWO_OBJECTS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64" descr="Waterfall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4"/>
          <p:cNvSpPr txBox="1">
            <a:spLocks noGrp="1"/>
          </p:cNvSpPr>
          <p:nvPr>
            <p:ph type="title"/>
          </p:nvPr>
        </p:nvSpPr>
        <p:spPr>
          <a:xfrm>
            <a:off x="838200" y="752275"/>
            <a:ext cx="10515600" cy="1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4"/>
          <p:cNvSpPr txBox="1">
            <a:spLocks noGrp="1"/>
          </p:cNvSpPr>
          <p:nvPr>
            <p:ph type="body" idx="1"/>
          </p:nvPr>
        </p:nvSpPr>
        <p:spPr>
          <a:xfrm>
            <a:off x="838200" y="2016950"/>
            <a:ext cx="5703300" cy="4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64"/>
          <p:cNvSpPr txBox="1">
            <a:spLocks noGrp="1"/>
          </p:cNvSpPr>
          <p:nvPr>
            <p:ph type="body" idx="2"/>
          </p:nvPr>
        </p:nvSpPr>
        <p:spPr>
          <a:xfrm>
            <a:off x="6959125" y="2017025"/>
            <a:ext cx="4394700" cy="4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OBJECT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9" descr="Waterfall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subTitle" idx="1"/>
          </p:nvPr>
        </p:nvSpPr>
        <p:spPr>
          <a:xfrm>
            <a:off x="1201800" y="2581200"/>
            <a:ext cx="96564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p53" descr="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54" descr="Waterfall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4"/>
          <p:cNvSpPr txBox="1">
            <a:spLocks noGrp="1"/>
          </p:cNvSpPr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55" descr="Waterfall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5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TITLE_ONLY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6" descr="Waterfall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57" descr="A picture containing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58" descr="Waterfall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4" name="Google Shape;94;p5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9" descr="Waterfall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resource.com/mysql/aggregate-functions-and-grouping/aggregate-functions-and-grouping-group_concat.ph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>
            <a:spLocks noGrp="1"/>
          </p:cNvSpPr>
          <p:nvPr>
            <p:ph type="subTitle" idx="1"/>
          </p:nvPr>
        </p:nvSpPr>
        <p:spPr>
          <a:xfrm>
            <a:off x="941218" y="1669071"/>
            <a:ext cx="128751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3293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 berapa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Provinsi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Yogyakarta? 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3293"/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3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6"/>
          <p:cNvSpPr txBox="1">
            <a:spLocks noGrp="1"/>
          </p:cNvSpPr>
          <p:nvPr>
            <p:ph type="subTitle" idx="1"/>
          </p:nvPr>
        </p:nvSpPr>
        <p:spPr>
          <a:xfrm>
            <a:off x="5331999" y="0"/>
            <a:ext cx="2461503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n-US" b="1" dirty="0">
                <a:solidFill>
                  <a:schemeClr val="dk1"/>
                </a:solidFill>
              </a:rPr>
              <a:t>Soal No 5</a:t>
            </a: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>
            <a:spLocks noGrp="1"/>
          </p:cNvSpPr>
          <p:nvPr>
            <p:ph type="subTitle" idx="1"/>
          </p:nvPr>
        </p:nvSpPr>
        <p:spPr>
          <a:xfrm>
            <a:off x="322240" y="685500"/>
            <a:ext cx="128751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73293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Jawaban Nomor 5 :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6"/>
          <p:cNvSpPr txBox="1">
            <a:spLocks noGrp="1"/>
          </p:cNvSpPr>
          <p:nvPr>
            <p:ph type="subTitle" idx="1"/>
          </p:nvPr>
        </p:nvSpPr>
        <p:spPr>
          <a:xfrm>
            <a:off x="5331999" y="0"/>
            <a:ext cx="2461503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n-US" b="1" dirty="0">
                <a:solidFill>
                  <a:schemeClr val="dk1"/>
                </a:solidFill>
              </a:rPr>
              <a:t>Soal No 5</a:t>
            </a: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62739-F3EE-4F8F-A3EA-BE00EAF8A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5" t="5312" b="52001"/>
          <a:stretch/>
        </p:blipFill>
        <p:spPr>
          <a:xfrm>
            <a:off x="1273126" y="1965960"/>
            <a:ext cx="9645748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6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subTitle" idx="1"/>
          </p:nvPr>
        </p:nvSpPr>
        <p:spPr>
          <a:xfrm>
            <a:off x="702067" y="1158900"/>
            <a:ext cx="10875644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7479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Berapa total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keuntungan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didapat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pada tanggal 8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Agustus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2008 pada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Makassar 01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7479"/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2,269,400</a:t>
            </a:r>
            <a:endParaRPr sz="3200" dirty="0"/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1"/>
          </p:nvPr>
        </p:nvSpPr>
        <p:spPr>
          <a:xfrm>
            <a:off x="5331999" y="0"/>
            <a:ext cx="2475569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n-US" b="1" dirty="0">
                <a:solidFill>
                  <a:schemeClr val="dk1"/>
                </a:solidFill>
              </a:rPr>
              <a:t>Soal No 6</a:t>
            </a: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subTitle" idx="1"/>
          </p:nvPr>
        </p:nvSpPr>
        <p:spPr>
          <a:xfrm>
            <a:off x="448848" y="849411"/>
            <a:ext cx="10875644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7479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Jawaban Nomor 6 :</a:t>
            </a:r>
            <a:endParaRPr sz="3200" dirty="0"/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1"/>
          </p:nvPr>
        </p:nvSpPr>
        <p:spPr>
          <a:xfrm>
            <a:off x="5331999" y="0"/>
            <a:ext cx="2475569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n-US" b="1" dirty="0">
                <a:solidFill>
                  <a:schemeClr val="dk1"/>
                </a:solidFill>
              </a:rPr>
              <a:t>Soal No 6</a:t>
            </a: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A2DF9-4C26-43FD-BBEA-2F0335CB3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1" t="5312" b="47075"/>
          <a:stretch/>
        </p:blipFill>
        <p:spPr>
          <a:xfrm>
            <a:off x="1463039" y="1797147"/>
            <a:ext cx="9575410" cy="326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48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>
            <a:spLocks noGrp="1"/>
          </p:cNvSpPr>
          <p:nvPr>
            <p:ph type="subTitle" idx="1"/>
          </p:nvPr>
        </p:nvSpPr>
        <p:spPr>
          <a:xfrm>
            <a:off x="383200" y="1943000"/>
            <a:ext cx="104751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4000"/>
              <a:buNone/>
            </a:pP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Tampilkan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total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transaksi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per–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kasir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dan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bandingkan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dengan total per–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8"/>
          <p:cNvSpPr txBox="1">
            <a:spLocks noGrp="1"/>
          </p:cNvSpPr>
          <p:nvPr>
            <p:ph type="subTitle" idx="1"/>
          </p:nvPr>
        </p:nvSpPr>
        <p:spPr>
          <a:xfrm>
            <a:off x="1201800" y="4283600"/>
            <a:ext cx="96564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ct val="332640"/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Bisa dengan kombinasi :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lvl="0" indent="-381189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Subquery dan Window Function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lvl="0" indent="-381189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CTE dan Window Function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lvl="0" indent="-381189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Subquery dan Join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lvl="0" indent="-381189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CTE dan Join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8"/>
          <p:cNvSpPr txBox="1">
            <a:spLocks noGrp="1"/>
          </p:cNvSpPr>
          <p:nvPr>
            <p:ph type="subTitle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n-US" b="1">
                <a:solidFill>
                  <a:schemeClr val="dk1"/>
                </a:solidFill>
              </a:rPr>
              <a:t>Soal No 7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>
            <a:spLocks noGrp="1"/>
          </p:cNvSpPr>
          <p:nvPr>
            <p:ph type="subTitle" idx="1"/>
          </p:nvPr>
        </p:nvSpPr>
        <p:spPr>
          <a:xfrm>
            <a:off x="214387" y="817585"/>
            <a:ext cx="104751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4000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Jawaban Nomor 7 :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8"/>
          <p:cNvSpPr txBox="1">
            <a:spLocks noGrp="1"/>
          </p:cNvSpPr>
          <p:nvPr>
            <p:ph type="subTitle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n-US" b="1">
                <a:solidFill>
                  <a:schemeClr val="dk1"/>
                </a:solidFill>
              </a:rPr>
              <a:t>Soal No 7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093E7-8D34-4793-9710-60A63D447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28" t="5794" r="117" b="8391"/>
          <a:stretch/>
        </p:blipFill>
        <p:spPr>
          <a:xfrm>
            <a:off x="3594433" y="962412"/>
            <a:ext cx="8513159" cy="525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40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854500" y="1167450"/>
            <a:ext cx="1048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Lakukan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analisa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produk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mana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saja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termasuk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di grup yang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sedikit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penjualan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dibandingkan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dengan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keseluruhan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produk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Bagi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menjadi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4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kelompok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besar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, dan filter 2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kelompok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besar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terbawah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untuk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melihat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produk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mana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saja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4300" y="2975100"/>
            <a:ext cx="5668984" cy="372053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 txBox="1">
            <a:spLocks noGrp="1"/>
          </p:cNvSpPr>
          <p:nvPr>
            <p:ph type="body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 b="1">
                <a:solidFill>
                  <a:schemeClr val="dk1"/>
                </a:solidFill>
              </a:rPr>
              <a:t>Soal No 8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319927" y="506268"/>
            <a:ext cx="10482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Jawaban Nomor 8 :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9"/>
          <p:cNvSpPr txBox="1">
            <a:spLocks noGrp="1"/>
          </p:cNvSpPr>
          <p:nvPr>
            <p:ph type="body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 b="1">
                <a:solidFill>
                  <a:schemeClr val="dk1"/>
                </a:solidFill>
              </a:rPr>
              <a:t>Soal No 8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D7208-0C80-42EF-AF2D-A0E701A38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5" t="4696" b="11981"/>
          <a:stretch/>
        </p:blipFill>
        <p:spPr>
          <a:xfrm>
            <a:off x="703384" y="1354654"/>
            <a:ext cx="8439236" cy="49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65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>
            <a:spLocks noGrp="1"/>
          </p:cNvSpPr>
          <p:nvPr>
            <p:ph type="title"/>
          </p:nvPr>
        </p:nvSpPr>
        <p:spPr>
          <a:xfrm>
            <a:off x="838200" y="132380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Urutkan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3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kota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dengan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penjualan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terbanyak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hitung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dengan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melihat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rate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penjualan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kota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dibandingkan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dengan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keseluruhan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toko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selama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Q1 2028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98064"/>
            <a:ext cx="12191997" cy="122047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0"/>
          <p:cNvSpPr txBox="1">
            <a:spLocks noGrp="1"/>
          </p:cNvSpPr>
          <p:nvPr>
            <p:ph type="body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 b="1">
                <a:solidFill>
                  <a:schemeClr val="dk1"/>
                </a:solidFill>
              </a:rPr>
              <a:t>Soal No 9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"/>
          <p:cNvSpPr txBox="1">
            <a:spLocks noGrp="1"/>
          </p:cNvSpPr>
          <p:nvPr>
            <p:ph type="title"/>
          </p:nvPr>
        </p:nvSpPr>
        <p:spPr>
          <a:xfrm>
            <a:off x="247357" y="5219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Jawaban Nomor 9 :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0"/>
          <p:cNvSpPr txBox="1">
            <a:spLocks noGrp="1"/>
          </p:cNvSpPr>
          <p:nvPr>
            <p:ph type="body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 b="1">
                <a:solidFill>
                  <a:schemeClr val="dk1"/>
                </a:solidFill>
              </a:rPr>
              <a:t>Soal No 9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E0407-FDAF-4AD6-9347-15273FCFC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16" t="4901" b="11571"/>
          <a:stretch/>
        </p:blipFill>
        <p:spPr>
          <a:xfrm>
            <a:off x="950741" y="1400542"/>
            <a:ext cx="8659224" cy="515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7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>
            <a:spLocks noGrp="1"/>
          </p:cNvSpPr>
          <p:nvPr>
            <p:ph type="title"/>
          </p:nvPr>
        </p:nvSpPr>
        <p:spPr>
          <a:xfrm>
            <a:off x="552693" y="910583"/>
            <a:ext cx="11086514" cy="169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sz="3300" dirty="0" err="1">
                <a:latin typeface="Calibri"/>
                <a:ea typeface="Calibri"/>
                <a:cs typeface="Calibri"/>
                <a:sym typeface="Calibri"/>
              </a:rPr>
              <a:t>Tampilkan</a:t>
            </a: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300" dirty="0" err="1">
                <a:latin typeface="Calibri"/>
                <a:ea typeface="Calibri"/>
                <a:cs typeface="Calibri"/>
                <a:sym typeface="Calibri"/>
              </a:rPr>
              <a:t>nama</a:t>
            </a: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300" dirty="0" err="1"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3300" dirty="0" err="1">
                <a:latin typeface="Calibri"/>
                <a:ea typeface="Calibri"/>
                <a:cs typeface="Calibri"/>
                <a:sym typeface="Calibri"/>
              </a:rPr>
              <a:t>nama</a:t>
            </a: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300" dirty="0" err="1">
                <a:latin typeface="Calibri"/>
                <a:ea typeface="Calibri"/>
                <a:cs typeface="Calibri"/>
                <a:sym typeface="Calibri"/>
              </a:rPr>
              <a:t>kota</a:t>
            </a: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 yang punya data </a:t>
            </a:r>
            <a:r>
              <a:rPr lang="en-US" sz="3300" dirty="0" err="1">
                <a:latin typeface="Calibri"/>
                <a:ea typeface="Calibri"/>
                <a:cs typeface="Calibri"/>
                <a:sym typeface="Calibri"/>
              </a:rPr>
              <a:t>penjualan</a:t>
            </a:r>
            <a:endParaRPr sz="33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591" y="2790825"/>
            <a:ext cx="4181475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>
            <a:spLocks noGrp="1"/>
          </p:cNvSpPr>
          <p:nvPr>
            <p:ph type="subTitle" idx="4294967295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Soal No 1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838200" y="90200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Sebagai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seorang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analyst kalian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bertugas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monitor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performa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setiap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Bandingkan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performa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setiap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setiap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bulannya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selama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2008 dan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lihat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bagaimana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trendnya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430808"/>
            <a:ext cx="6932944" cy="422399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 b="1">
                <a:solidFill>
                  <a:schemeClr val="dk1"/>
                </a:solidFill>
              </a:rPr>
              <a:t>Soal No 10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500576" y="56438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Jawaban Nomor 10 :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 b="1">
                <a:solidFill>
                  <a:schemeClr val="dk1"/>
                </a:solidFill>
              </a:rPr>
              <a:t>Soal No 10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20A3C-6FD2-4AA5-8B04-ED69941E4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8" t="5516" b="11981"/>
          <a:stretch/>
        </p:blipFill>
        <p:spPr>
          <a:xfrm>
            <a:off x="879575" y="1487359"/>
            <a:ext cx="8904849" cy="51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3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title"/>
          </p:nvPr>
        </p:nvSpPr>
        <p:spPr>
          <a:xfrm>
            <a:off x="838200" y="90200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Sebagai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seorang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HRD analyst kalian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ingin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melihat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karyawan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mana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setiap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memilik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penjualan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terbanyak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selama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Q1 2008.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Temukan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top 3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masing-masing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cabang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94108"/>
            <a:ext cx="7690635" cy="359805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2"/>
          <p:cNvSpPr txBox="1">
            <a:spLocks noGrp="1"/>
          </p:cNvSpPr>
          <p:nvPr>
            <p:ph type="body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 b="1">
                <a:solidFill>
                  <a:schemeClr val="dk1"/>
                </a:solidFill>
              </a:rPr>
              <a:t>Soal No 11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title"/>
          </p:nvPr>
        </p:nvSpPr>
        <p:spPr>
          <a:xfrm>
            <a:off x="219222" y="46590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Jawaban Nomor 11 :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2"/>
          <p:cNvSpPr txBox="1">
            <a:spLocks noGrp="1"/>
          </p:cNvSpPr>
          <p:nvPr>
            <p:ph type="body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 b="1">
                <a:solidFill>
                  <a:schemeClr val="dk1"/>
                </a:solidFill>
              </a:rPr>
              <a:t>Soal No 11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ACB73-9660-4C6F-AAF2-5EE007607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92" t="4081" b="11981"/>
          <a:stretch/>
        </p:blipFill>
        <p:spPr>
          <a:xfrm>
            <a:off x="1097279" y="1332614"/>
            <a:ext cx="8806633" cy="530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8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subTitle" idx="1"/>
          </p:nvPr>
        </p:nvSpPr>
        <p:spPr>
          <a:xfrm>
            <a:off x="450250" y="1693626"/>
            <a:ext cx="112914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Buat </a:t>
            </a:r>
            <a:r>
              <a:rPr lang="en-US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sebuah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cerita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kesimpulan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findings yang </a:t>
            </a:r>
            <a:r>
              <a:rPr lang="en-US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ditemukan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 query </a:t>
            </a:r>
            <a:r>
              <a:rPr lang="en-US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terakhir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(soal no 8-11). 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</a:pPr>
            <a:r>
              <a:rPr lang="en-US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Bayangkan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kalian </a:t>
            </a:r>
            <a:r>
              <a:rPr lang="en-US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present </a:t>
            </a:r>
            <a:r>
              <a:rPr lang="en-US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singkat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findings kalian ke manager.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subTitle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n-US" b="1">
                <a:solidFill>
                  <a:schemeClr val="dk1"/>
                </a:solidFill>
              </a:rPr>
              <a:t>Soal No 12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>
            <a:spLocks noGrp="1"/>
          </p:cNvSpPr>
          <p:nvPr>
            <p:ph type="subTitle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n-US" b="1">
                <a:solidFill>
                  <a:schemeClr val="dk1"/>
                </a:solidFill>
              </a:rPr>
              <a:t>Soal No 12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80354-2E7B-4093-9D71-B3DA28C10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6" t="23167" r="29846" b="14033"/>
          <a:stretch/>
        </p:blipFill>
        <p:spPr>
          <a:xfrm>
            <a:off x="1758460" y="1107830"/>
            <a:ext cx="6372665" cy="54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>
            <a:spLocks noGrp="1"/>
          </p:cNvSpPr>
          <p:nvPr>
            <p:ph type="subTitle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n-US" b="1">
                <a:solidFill>
                  <a:schemeClr val="dk1"/>
                </a:solidFill>
              </a:rPr>
              <a:t>Soal No 12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B081A-442F-438E-BF7E-A43AE0087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07" t="25629" r="25115" b="7877"/>
          <a:stretch/>
        </p:blipFill>
        <p:spPr>
          <a:xfrm>
            <a:off x="2025962" y="1023424"/>
            <a:ext cx="6612076" cy="52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5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AA397-2566-4BE8-AF6B-A734877B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5" t="-24" r="10808" b="46459"/>
          <a:stretch/>
        </p:blipFill>
        <p:spPr>
          <a:xfrm>
            <a:off x="831126" y="1481820"/>
            <a:ext cx="10529747" cy="4642337"/>
          </a:xfrm>
          <a:prstGeom prst="rect">
            <a:avLst/>
          </a:prstGeom>
        </p:spPr>
      </p:pic>
      <p:sp>
        <p:nvSpPr>
          <p:cNvPr id="6" name="Google Shape;318;p32">
            <a:extLst>
              <a:ext uri="{FF2B5EF4-FFF2-40B4-BE49-F238E27FC236}">
                <a16:creationId xmlns:a16="http://schemas.microsoft.com/office/drawing/2014/main" id="{88299442-97F9-4E16-95DC-D22CFDC4F47E}"/>
              </a:ext>
            </a:extLst>
          </p:cNvPr>
          <p:cNvSpPr txBox="1">
            <a:spLocks/>
          </p:cNvSpPr>
          <p:nvPr/>
        </p:nvSpPr>
        <p:spPr>
          <a:xfrm>
            <a:off x="673240" y="635850"/>
            <a:ext cx="14027052" cy="169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600"/>
              </a:spcAft>
              <a:buSzPts val="1800"/>
            </a:pP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Jawaban Nomor 1 :</a:t>
            </a:r>
          </a:p>
        </p:txBody>
      </p:sp>
    </p:spTree>
    <p:extLst>
      <p:ext uri="{BB962C8B-B14F-4D97-AF65-F5344CB8AC3E}">
        <p14:creationId xmlns:p14="http://schemas.microsoft.com/office/powerpoint/2010/main" val="4230621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0569" y="2257342"/>
            <a:ext cx="41052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118794" y="489742"/>
            <a:ext cx="12073206" cy="17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Tampilkan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nama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nama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kota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tidak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punya data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penjualan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kota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ada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data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penjualan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lain)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subTitle" idx="4294967295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Soal No 2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118794" y="161779"/>
            <a:ext cx="12073206" cy="17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Jawaban Nomor 2 :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subTitle" idx="4294967295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Soal No 2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0907E-B8BC-461A-997A-5280ED1D8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7" t="5107" b="21627"/>
          <a:stretch/>
        </p:blipFill>
        <p:spPr>
          <a:xfrm>
            <a:off x="488024" y="1364566"/>
            <a:ext cx="9378462" cy="5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838200" y="107055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Tampilkan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nama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kota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, group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berjualan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dan group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cabang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tidak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berjualan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untuk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kota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ada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data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penjualan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(Untuk PR). Clue: </a:t>
            </a: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Gunakan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group_concat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781308"/>
            <a:ext cx="95631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 b="1">
                <a:solidFill>
                  <a:schemeClr val="dk1"/>
                </a:solidFill>
              </a:rPr>
              <a:t>Soal No 3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247357" y="43443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Jawaban Nomor 3 :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5332000" y="0"/>
            <a:ext cx="15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 b="1">
                <a:solidFill>
                  <a:schemeClr val="dk1"/>
                </a:solidFill>
              </a:rPr>
              <a:t>Soal No 3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2F34F-F23E-4994-9221-9371E1DA4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5107" r="2375" b="13336"/>
          <a:stretch/>
        </p:blipFill>
        <p:spPr>
          <a:xfrm>
            <a:off x="1017563" y="1252026"/>
            <a:ext cx="8975188" cy="54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4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>
            <a:spLocks noGrp="1"/>
          </p:cNvSpPr>
          <p:nvPr>
            <p:ph type="subTitle" idx="1"/>
          </p:nvPr>
        </p:nvSpPr>
        <p:spPr>
          <a:xfrm>
            <a:off x="950073" y="1542461"/>
            <a:ext cx="8763853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 berapa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produk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dijual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kasir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039-127 di tanggal 8 </a:t>
            </a:r>
            <a:r>
              <a:rPr lang="en-US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Agustus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2008?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29 </a:t>
            </a:r>
            <a:endParaRPr sz="3200" dirty="0"/>
          </a:p>
        </p:txBody>
      </p:sp>
      <p:sp>
        <p:nvSpPr>
          <p:cNvPr id="340" name="Google Shape;340;p35"/>
          <p:cNvSpPr txBox="1">
            <a:spLocks noGrp="1"/>
          </p:cNvSpPr>
          <p:nvPr>
            <p:ph type="subTitle" idx="1"/>
          </p:nvPr>
        </p:nvSpPr>
        <p:spPr>
          <a:xfrm>
            <a:off x="5331999" y="0"/>
            <a:ext cx="2602179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n-US" b="1" dirty="0">
                <a:solidFill>
                  <a:schemeClr val="dk1"/>
                </a:solidFill>
              </a:rPr>
              <a:t>Soal No 4</a:t>
            </a: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>
            <a:spLocks noGrp="1"/>
          </p:cNvSpPr>
          <p:nvPr>
            <p:ph type="subTitle" idx="1"/>
          </p:nvPr>
        </p:nvSpPr>
        <p:spPr>
          <a:xfrm>
            <a:off x="345162" y="796873"/>
            <a:ext cx="8763853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Jawaban Nomor 4 :</a:t>
            </a:r>
            <a:endParaRPr sz="3200" dirty="0"/>
          </a:p>
        </p:txBody>
      </p:sp>
      <p:sp>
        <p:nvSpPr>
          <p:cNvPr id="340" name="Google Shape;340;p35"/>
          <p:cNvSpPr txBox="1">
            <a:spLocks noGrp="1"/>
          </p:cNvSpPr>
          <p:nvPr>
            <p:ph type="subTitle" idx="1"/>
          </p:nvPr>
        </p:nvSpPr>
        <p:spPr>
          <a:xfrm>
            <a:off x="5331999" y="0"/>
            <a:ext cx="2602179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en-US" b="1" dirty="0">
                <a:solidFill>
                  <a:schemeClr val="dk1"/>
                </a:solidFill>
              </a:rPr>
              <a:t>Soal No 4</a:t>
            </a: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15AEF-50EF-47F0-A876-2A5D3BA3A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3" t="5467" r="1322" b="56093"/>
          <a:stretch/>
        </p:blipFill>
        <p:spPr>
          <a:xfrm>
            <a:off x="1364566" y="1645920"/>
            <a:ext cx="9045526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20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Widescreen</PresentationFormat>
  <Paragraphs>56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Roboto</vt:lpstr>
      <vt:lpstr>Calibri</vt:lpstr>
      <vt:lpstr>Arial</vt:lpstr>
      <vt:lpstr>Office Theme</vt:lpstr>
      <vt:lpstr>PowerPoint Presentation</vt:lpstr>
      <vt:lpstr>Tampilkan nama cabang dan nama kota yang punya data penjualan</vt:lpstr>
      <vt:lpstr>PowerPoint Presentation</vt:lpstr>
      <vt:lpstr>Tampilkan nama cabang dan nama kota dari cabang yang tidak punya data penjualan di kota yang ada data penjualan (dari cabang lain)</vt:lpstr>
      <vt:lpstr>Jawaban Nomor 2 :</vt:lpstr>
      <vt:lpstr>Tampilkan nama kota, group cabang yang berjualan dan group cabang yang tidak berjualan untuk kota yang ada data penjualan (Untuk PR). Clue: Gunakan group_concat </vt:lpstr>
      <vt:lpstr>Jawaban Nomor 3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Lakukan analisa produk mana saja yang termasuk di grup yang memiliki sedikit penjualan dibandingkan dengan keseluruhan produk. Bagi menjadi 4 kelompok besar, dan filter 2 kelompok besar terbawah untuk melihat produk mana saja</vt:lpstr>
      <vt:lpstr>Jawaban Nomor 8 :</vt:lpstr>
      <vt:lpstr>Urutkan 3 kota dengan penjualan terbanyak, hitung dengan melihat rate penjualan kota dibandingkan dengan keseluruhan toko selama Q1 2028</vt:lpstr>
      <vt:lpstr>Jawaban Nomor 9 :</vt:lpstr>
      <vt:lpstr>Sebagai seorang analyst kalian bertugas monitor performa setiap cabang. Bandingkan performa setiap cabang setiap bulannya selama 2008 dan lihat bagaimana trendnya.</vt:lpstr>
      <vt:lpstr>Jawaban Nomor 10 :</vt:lpstr>
      <vt:lpstr>Sebagai seorang HRD analyst kalian ingin melihat karyawan mana dari setiap cabang yang memilik penjualan terbanyak selama Q1 2008. Temukan top 3 dari masing-masing cabang</vt:lpstr>
      <vt:lpstr>Jawaban Nomor 11 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SHELLA PANDIANGAN - UTR</dc:creator>
  <cp:lastModifiedBy>askar dahlan</cp:lastModifiedBy>
  <cp:revision>1</cp:revision>
  <dcterms:modified xsi:type="dcterms:W3CDTF">2024-02-27T02:30:50Z</dcterms:modified>
</cp:coreProperties>
</file>